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329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84" r:id="rId38"/>
    <p:sldId id="285" r:id="rId39"/>
    <p:sldId id="293" r:id="rId40"/>
    <p:sldId id="294" r:id="rId41"/>
    <p:sldId id="295" r:id="rId42"/>
    <p:sldId id="330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27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21" r:id="rId60"/>
    <p:sldId id="322" r:id="rId61"/>
    <p:sldId id="328" r:id="rId62"/>
    <p:sldId id="324" r:id="rId6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870BB"/>
    <a:srgbClr val="8B82D8"/>
    <a:srgbClr val="9E9CAB"/>
    <a:srgbClr val="C7C5D8"/>
    <a:srgbClr val="E02617"/>
    <a:srgbClr val="FFFFFF"/>
    <a:srgbClr val="9BC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7CE95-D45C-4E60-9BD2-43E4D66223A2}" v="29" dt="2024-09-11T20:53:29.845"/>
  </p1510:revLst>
</p1510:revInfo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32" d="100"/>
          <a:sy n="132" d="100"/>
        </p:scale>
        <p:origin x="280" y="31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15D7CE95-D45C-4E60-9BD2-43E4D66223A2}"/>
    <pc:docChg chg="modSld">
      <pc:chgData name="Luciano Pereira Soares" userId="16c53e34-c952-423e-8700-c0525d23304f" providerId="ADAL" clId="{15D7CE95-D45C-4E60-9BD2-43E4D66223A2}" dt="2024-09-11T20:53:29.845" v="28" actId="1036"/>
      <pc:docMkLst>
        <pc:docMk/>
      </pc:docMkLst>
      <pc:sldChg chg="modSp mod">
        <pc:chgData name="Luciano Pereira Soares" userId="16c53e34-c952-423e-8700-c0525d23304f" providerId="ADAL" clId="{15D7CE95-D45C-4E60-9BD2-43E4D66223A2}" dt="2024-09-11T20:53:29.845" v="28" actId="1036"/>
        <pc:sldMkLst>
          <pc:docMk/>
          <pc:sldMk cId="0" sldId="268"/>
        </pc:sldMkLst>
        <pc:picChg chg="mod">
          <ac:chgData name="Luciano Pereira Soares" userId="16c53e34-c952-423e-8700-c0525d23304f" providerId="ADAL" clId="{15D7CE95-D45C-4E60-9BD2-43E4D66223A2}" dt="2024-09-11T20:53:29.845" v="28" actId="1036"/>
          <ac:picMkLst>
            <pc:docMk/>
            <pc:sldMk cId="0" sldId="268"/>
            <ac:picMk id="157" creationId="{00000000-0000-0000-0000-000000000000}"/>
          </ac:picMkLst>
        </pc:picChg>
        <pc:picChg chg="mod">
          <ac:chgData name="Luciano Pereira Soares" userId="16c53e34-c952-423e-8700-c0525d23304f" providerId="ADAL" clId="{15D7CE95-D45C-4E60-9BD2-43E4D66223A2}" dt="2024-09-11T20:53:20.609" v="10" actId="1036"/>
          <ac:picMkLst>
            <pc:docMk/>
            <pc:sldMk cId="0" sldId="268"/>
            <ac:picMk id="15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wwii-plane-japan-kawasaki-ki61-v1--150484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27a6e7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27a6e7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cb27a6e77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27a6e77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27a6e77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cb27a6e77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27a6e7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27a6e7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cb27a6e77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27a6e77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27a6e77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b27a6e774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27a6e77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27a6e77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cb27a6e774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27a6e77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27a6e77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cb27a6e774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27a6e77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27a6e77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b27a6e774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27a6e77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27a6e77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cb27a6e774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cb27a6e77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eded44e5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b27a6e77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cb27a6e77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cb27a6e774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NB: texture sampling pattern not rectilinear or isotropic </a:t>
            </a:r>
            <a:endParaRPr/>
          </a:p>
        </p:txBody>
      </p:sp>
      <p:sp>
        <p:nvSpPr>
          <p:cNvPr id="320" name="Google Shape;3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273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ded44e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ded44e5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ded44e5f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b1f0fa9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800" b="1"/>
              <a:t>Generally don’t want this situation — it means we have insufficient texture resolution)</a:t>
            </a:r>
            <a:endParaRPr sz="8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800" b="1"/>
              <a:t>This is image interpolation (below: three different kernel functions)</a:t>
            </a:r>
            <a:endParaRPr sz="800"/>
          </a:p>
        </p:txBody>
      </p:sp>
      <p:sp>
        <p:nvSpPr>
          <p:cNvPr id="424" name="Google Shape;424;gcb1f0fa9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1f0fa9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1f0fa9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cb1f0fa91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4890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4461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27a6e7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27a6e7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cb27a6e77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ed44e5f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eded44e5f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ded44e5f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eded44e5f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5995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ed44e5f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ded44e5f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27a6e7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27a6e7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cb27a6e77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b2c660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b2c660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edb2c660aa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b1f0fa9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b1f0fa91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cb1f0fa911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e97e8df8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27a6e7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27a6e77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cb27a6e77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e97e8df8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9616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27a6e77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27a6e77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cb27a6e77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27a6e77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27a6e77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cb27a6e77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27a6e77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27a6e77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b27a6e774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lor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texturing.html#ImageTexture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11: Mapeamento de Texturas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57900" y="790701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Observe que, ao definir uma superfície, estamos associando cada ponto </a:t>
            </a:r>
            <a:r>
              <a:rPr lang="pt-BR" sz="2200" i="1"/>
              <a:t>(u,v)</a:t>
            </a:r>
            <a:r>
              <a:rPr lang="pt-BR" sz="2200"/>
              <a:t> de um plano a um ponto </a:t>
            </a:r>
            <a:r>
              <a:rPr lang="pt-BR" sz="2200" i="1"/>
              <a:t>(x,y,z)</a:t>
            </a:r>
            <a:r>
              <a:rPr lang="pt-BR" sz="2200"/>
              <a:t> do espaço. </a:t>
            </a:r>
            <a:endParaRPr sz="22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900" y="2529670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Suponha que o plano seja decomposto em um quadriculado (qualquer semelhança com os </a:t>
            </a:r>
            <a:r>
              <a:rPr lang="pt-BR" sz="2200" i="1"/>
              <a:t>pixels</a:t>
            </a:r>
            <a:r>
              <a:rPr lang="pt-BR" sz="2200"/>
              <a:t> de uma tela NÃO é mera coincidência). </a:t>
            </a:r>
            <a:endParaRPr sz="22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357900" y="4268647"/>
            <a:ext cx="8428200" cy="60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Como esse quadriculado seria visto na superfície?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152400" y="995176"/>
            <a:ext cx="8839200" cy="28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357900" y="4377677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chamar esses "quadrados" que aparecem sobre a superfície de </a:t>
            </a:r>
            <a:r>
              <a:rPr lang="pt-BR" sz="2200" b="1">
                <a:solidFill>
                  <a:srgbClr val="0000FF"/>
                </a:solidFill>
              </a:rPr>
              <a:t>retalhos</a:t>
            </a:r>
            <a:r>
              <a:rPr lang="pt-BR" sz="2200"/>
              <a:t>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288550" y="1631152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Precisaremos determinar algumas características geométricas dos retalhos a partir dos parâmetros </a:t>
            </a:r>
            <a:r>
              <a:rPr lang="pt-BR" sz="2200" i="1"/>
              <a:t>u</a:t>
            </a:r>
            <a:r>
              <a:rPr lang="pt-BR" sz="2200"/>
              <a:t> e </a:t>
            </a:r>
            <a:r>
              <a:rPr lang="pt-BR" sz="2200" i="1"/>
              <a:t>v</a:t>
            </a:r>
            <a:r>
              <a:rPr lang="pt-BR" sz="2200"/>
              <a:t>. </a:t>
            </a:r>
            <a:endParaRPr sz="220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57900" y="2873823"/>
            <a:ext cx="8428200" cy="20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Apesar dos retalhos serem superfícies curvas, podemos aproximá-los por paralelogramos (quanto menores forem os quadrados da nossa malha, melhor será essa aproximação).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1473538"/>
            <a:ext cx="2706150" cy="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324" y="1265025"/>
            <a:ext cx="2422775" cy="17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627725" y="2302850"/>
            <a:ext cx="5256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273550" y="338790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Área do retalho: </a:t>
            </a:r>
            <a:endParaRPr sz="22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140" y="3394719"/>
            <a:ext cx="2226925" cy="7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273550" y="426475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Comprimento dos lados do retalho: </a:t>
            </a:r>
            <a:endParaRPr sz="220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411" y="4310199"/>
            <a:ext cx="2694260" cy="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273550" y="1640099"/>
            <a:ext cx="8428200" cy="107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E como determinar os vetores u e v que formam o paralelogramo representativo de cada retalho? </a:t>
            </a:r>
            <a:endParaRPr sz="22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57900" y="2857499"/>
            <a:ext cx="8428200" cy="11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Lembrando das propriedades das derivadas, temos que, para 𝞓</a:t>
            </a:r>
            <a:r>
              <a:rPr lang="pt-BR" sz="2200" i="1"/>
              <a:t>x</a:t>
            </a:r>
            <a:r>
              <a:rPr lang="pt-BR" sz="2200"/>
              <a:t> e 𝞓</a:t>
            </a:r>
            <a:r>
              <a:rPr lang="pt-BR" sz="2200" i="1"/>
              <a:t>y</a:t>
            </a:r>
            <a:r>
              <a:rPr lang="pt-BR" sz="2200"/>
              <a:t> pequenos, podemos usar as aproximações:  </a:t>
            </a:r>
            <a:endParaRPr sz="22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75" y="4201175"/>
            <a:ext cx="2504912" cy="11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50" y="4228925"/>
            <a:ext cx="2382338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Dessa forma, para construir nosso paralelogramo "aproximador" dos retalhos, tomamos dois vetores tangentes à superfície no ponto </a:t>
            </a:r>
            <a:r>
              <a:rPr lang="pt-BR" sz="2200" i="1"/>
              <a:t>P</a:t>
            </a:r>
            <a:r>
              <a:rPr lang="pt-BR" sz="2200" i="1" baseline="-25000"/>
              <a:t>ij</a:t>
            </a:r>
            <a:r>
              <a:rPr lang="pt-BR" sz="2200"/>
              <a:t>, dados por: </a:t>
            </a:r>
            <a:endParaRPr sz="22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25" y="3276000"/>
            <a:ext cx="2946225" cy="1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97" y="3276000"/>
            <a:ext cx="2946254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Multiplicando esses vetores por 𝞓</a:t>
            </a:r>
            <a:r>
              <a:rPr lang="pt-BR" sz="2200" i="1"/>
              <a:t>u</a:t>
            </a:r>
            <a:r>
              <a:rPr lang="pt-BR" sz="2200"/>
              <a:t> e 𝞓</a:t>
            </a:r>
            <a:r>
              <a:rPr lang="pt-BR" sz="2200" i="1"/>
              <a:t>v</a:t>
            </a:r>
            <a:r>
              <a:rPr lang="pt-BR" sz="2200"/>
              <a:t>, respectivamente, temos o paralelogramo que aproxima o retalho.  </a:t>
            </a:r>
            <a:endParaRPr sz="2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2857500"/>
            <a:ext cx="22589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4069018"/>
            <a:ext cx="2258900" cy="8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62" y="2752400"/>
            <a:ext cx="3944087" cy="2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Aplicando a teoria: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mapeamento de texturas</a:t>
            </a:r>
            <a:endParaRPr sz="40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lang="pt-BR" b="1" err="1"/>
              <a:t>texel</a:t>
            </a:r>
            <a:r>
              <a:rPr lang="pt-BR"/>
              <a:t> (texture </a:t>
            </a:r>
            <a:r>
              <a:rPr lang="pt-BR" err="1"/>
              <a:t>element</a:t>
            </a:r>
            <a:r>
              <a:rPr lang="pt-BR"/>
              <a:t>) é a unidade fundamental de uma textura.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 processo de renderização existe um mapeamento do </a:t>
            </a:r>
            <a:r>
              <a:rPr lang="pt-BR" b="1" err="1"/>
              <a:t>texel</a:t>
            </a:r>
            <a:r>
              <a:rPr lang="pt-BR"/>
              <a:t> para o pixel apropriado na imagem final.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803836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t="29051" b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t="28922" b="2937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771550" y="838975"/>
            <a:ext cx="24327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/>
              <a:t>Textura (originária por exemplo de um JPG ou PNG)</a:t>
            </a:r>
            <a:endParaRPr sz="130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803841" y="246250"/>
            <a:ext cx="31194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/>
              <a:t>Geometria (composta por triângulos)</a:t>
            </a:r>
            <a:endParaRPr sz="1200"/>
          </a:p>
        </p:txBody>
      </p:sp>
      <p:sp>
        <p:nvSpPr>
          <p:cNvPr id="226" name="Google Shape;226;p25"/>
          <p:cNvSpPr txBox="1"/>
          <p:nvPr/>
        </p:nvSpPr>
        <p:spPr>
          <a:xfrm>
            <a:off x="7013448" y="1404175"/>
            <a:ext cx="2053527" cy="1261854"/>
          </a:xfrm>
          <a:prstGeom prst="rect">
            <a:avLst/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 sz="1600"/>
          </a:p>
        </p:txBody>
      </p:sp>
      <p:cxnSp>
        <p:nvCxnSpPr>
          <p:cNvPr id="227" name="Google Shape;227;p25"/>
          <p:cNvCxnSpPr>
            <a:cxnSpLocks/>
            <a:stCxn id="226" idx="0"/>
          </p:cNvCxnSpPr>
          <p:nvPr/>
        </p:nvCxnSpPr>
        <p:spPr>
          <a:xfrm rot="16200000" flipH="1" flipV="1">
            <a:off x="7104204" y="746491"/>
            <a:ext cx="278324" cy="1593692"/>
          </a:xfrm>
          <a:prstGeom prst="curvedConnector4">
            <a:avLst>
              <a:gd name="adj1" fmla="val -82134"/>
              <a:gd name="adj2" fmla="val 82213"/>
            </a:avLst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5"/>
          <p:cNvSpPr txBox="1"/>
          <p:nvPr/>
        </p:nvSpPr>
        <p:spPr>
          <a:xfrm>
            <a:off x="1691640" y="4148875"/>
            <a:ext cx="2286710" cy="1261854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Na renderização, para definir a cor do pixel de um objeto texturizado é necessário identificar e calcular a cor pela textura</a:t>
            </a:r>
            <a:endParaRPr sz="1600"/>
          </a:p>
        </p:txBody>
      </p:sp>
      <p:cxnSp>
        <p:nvCxnSpPr>
          <p:cNvPr id="229" name="Google Shape;229;p25"/>
          <p:cNvCxnSpPr>
            <a:cxnSpLocks/>
            <a:stCxn id="228" idx="3"/>
          </p:cNvCxnSpPr>
          <p:nvPr/>
        </p:nvCxnSpPr>
        <p:spPr>
          <a:xfrm flipV="1">
            <a:off x="3978350" y="4474375"/>
            <a:ext cx="1146300" cy="30542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Introdução teórica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Superfícies parametrizadas</a:t>
            </a:r>
            <a:endParaRPr sz="400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76" y="1911487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65176" y="1063122"/>
            <a:ext cx="3904488" cy="6115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/>
              <a:t>Na </a:t>
            </a:r>
            <a:r>
              <a:rPr lang="pt-BR" sz="1500" err="1"/>
              <a:t>rasterização</a:t>
            </a:r>
            <a:r>
              <a:rPr lang="pt-BR" sz="1500"/>
              <a:t> amostramos o pixel</a:t>
            </a:r>
            <a:endParaRPr sz="150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>
            <a:cxnSpLocks/>
          </p:cNvCxnSpPr>
          <p:nvPr/>
        </p:nvCxnSpPr>
        <p:spPr>
          <a:xfrm flipV="1">
            <a:off x="3022570" y="2808756"/>
            <a:ext cx="3255684" cy="114027"/>
          </a:xfrm>
          <a:prstGeom prst="curvedConnector3">
            <a:avLst>
              <a:gd name="adj1" fmla="val 50000"/>
            </a:avLst>
          </a:prstGeom>
          <a:noFill/>
          <a:ln w="28575" cap="rnd" cmpd="sng">
            <a:solidFill>
              <a:srgbClr val="00B0F0"/>
            </a:solidFill>
            <a:prstDash val="solid"/>
            <a:bevel/>
            <a:headEnd type="oval" w="med" len="med"/>
            <a:tailEnd type="triangl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785D5-F0E7-9E42-F253-E2ADDC37F3B2}"/>
              </a:ext>
            </a:extLst>
          </p:cNvPr>
          <p:cNvGrpSpPr/>
          <p:nvPr/>
        </p:nvGrpSpPr>
        <p:grpSpPr>
          <a:xfrm>
            <a:off x="4457117" y="1772420"/>
            <a:ext cx="4438167" cy="3438180"/>
            <a:chOff x="4457117" y="1772420"/>
            <a:chExt cx="4438167" cy="343818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00E7B-792C-790D-621E-43A536233689}"/>
                </a:ext>
              </a:extLst>
            </p:cNvPr>
            <p:cNvCxnSpPr/>
            <p:nvPr/>
          </p:nvCxnSpPr>
          <p:spPr>
            <a:xfrm flipV="1">
              <a:off x="4712204" y="1819656"/>
              <a:ext cx="14672" cy="30846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2EE278-35F5-B579-1807-26449B2D1423}"/>
                </a:ext>
              </a:extLst>
            </p:cNvPr>
            <p:cNvCxnSpPr>
              <a:cxnSpLocks/>
            </p:cNvCxnSpPr>
            <p:nvPr/>
          </p:nvCxnSpPr>
          <p:spPr>
            <a:xfrm>
              <a:off x="4712204" y="4904312"/>
              <a:ext cx="41574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655D2A-9039-118D-0C50-6B77ECD7FF1C}"/>
                </a:ext>
              </a:extLst>
            </p:cNvPr>
            <p:cNvSpPr txBox="1"/>
            <p:nvPr/>
          </p:nvSpPr>
          <p:spPr>
            <a:xfrm>
              <a:off x="4458359" y="47504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9C755-E15F-971F-56E1-86382FFAADA2}"/>
                </a:ext>
              </a:extLst>
            </p:cNvPr>
            <p:cNvSpPr txBox="1"/>
            <p:nvPr/>
          </p:nvSpPr>
          <p:spPr>
            <a:xfrm>
              <a:off x="46107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AA95A-0297-74B6-2267-5C87D261958F}"/>
                </a:ext>
              </a:extLst>
            </p:cNvPr>
            <p:cNvSpPr txBox="1"/>
            <p:nvPr/>
          </p:nvSpPr>
          <p:spPr>
            <a:xfrm>
              <a:off x="4457117" y="1772420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51279-5B0F-EDB9-9B9E-6E32C35B4A44}"/>
                </a:ext>
              </a:extLst>
            </p:cNvPr>
            <p:cNvSpPr txBox="1"/>
            <p:nvPr/>
          </p:nvSpPr>
          <p:spPr>
            <a:xfrm>
              <a:off x="85975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2A506C-60C4-FE97-37F4-57F74705A0C6}"/>
              </a:ext>
            </a:extLst>
          </p:cNvPr>
          <p:cNvGrpSpPr/>
          <p:nvPr/>
        </p:nvGrpSpPr>
        <p:grpSpPr>
          <a:xfrm>
            <a:off x="988031" y="1396997"/>
            <a:ext cx="3525892" cy="3480417"/>
            <a:chOff x="988031" y="1396997"/>
            <a:chExt cx="3525892" cy="34804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D2111-A52F-2C21-E4D2-B7A99EB40DAB}"/>
                </a:ext>
              </a:extLst>
            </p:cNvPr>
            <p:cNvSpPr txBox="1"/>
            <p:nvPr/>
          </p:nvSpPr>
          <p:spPr>
            <a:xfrm>
              <a:off x="2457041" y="139699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(0.1, 0.8)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76D16B-3C25-83AC-0FDF-3E478A7AA8BD}"/>
                </a:ext>
              </a:extLst>
            </p:cNvPr>
            <p:cNvSpPr txBox="1"/>
            <p:nvPr/>
          </p:nvSpPr>
          <p:spPr>
            <a:xfrm>
              <a:off x="3587298" y="3981512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(0.7, 0.9)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D789A-5B24-079F-A18A-FE02EE281646}"/>
                </a:ext>
              </a:extLst>
            </p:cNvPr>
            <p:cNvSpPr txBox="1"/>
            <p:nvPr/>
          </p:nvSpPr>
          <p:spPr>
            <a:xfrm>
              <a:off x="988031" y="456963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(0.1, 0.2)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2A91B0-1D3D-6005-5252-C43D066CAB02}"/>
              </a:ext>
            </a:extLst>
          </p:cNvPr>
          <p:cNvGrpSpPr/>
          <p:nvPr/>
        </p:nvGrpSpPr>
        <p:grpSpPr>
          <a:xfrm>
            <a:off x="20212" y="4877415"/>
            <a:ext cx="2081965" cy="611544"/>
            <a:chOff x="20212" y="4877415"/>
            <a:chExt cx="2081965" cy="6115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5AE65-72DC-133E-3E38-85C0C13E8290}"/>
                </a:ext>
              </a:extLst>
            </p:cNvPr>
            <p:cNvSpPr txBox="1"/>
            <p:nvPr/>
          </p:nvSpPr>
          <p:spPr>
            <a:xfrm>
              <a:off x="20212" y="5027294"/>
              <a:ext cx="208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/>
                <a:t>Cada vértice possui uma coordenada de textura (</a:t>
              </a:r>
              <a:r>
                <a:rPr lang="pt-BR" sz="1200" err="1"/>
                <a:t>u,v</a:t>
              </a:r>
              <a:r>
                <a:rPr lang="pt-BR" sz="1200"/>
                <a:t>)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DEBA1D-B969-501A-A481-1D1CDB6942D3}"/>
                </a:ext>
              </a:extLst>
            </p:cNvPr>
            <p:cNvCxnSpPr>
              <a:cxnSpLocks/>
              <a:stCxn id="22" idx="0"/>
              <a:endCxn id="19" idx="2"/>
            </p:cNvCxnSpPr>
            <p:nvPr/>
          </p:nvCxnSpPr>
          <p:spPr>
            <a:xfrm rot="5400000" flipH="1" flipV="1">
              <a:off x="1181329" y="4757280"/>
              <a:ext cx="149880" cy="390149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92ABD3-366A-7738-C5D2-B2809E98565F}"/>
              </a:ext>
            </a:extLst>
          </p:cNvPr>
          <p:cNvSpPr txBox="1"/>
          <p:nvPr/>
        </p:nvSpPr>
        <p:spPr>
          <a:xfrm>
            <a:off x="2290607" y="3128924"/>
            <a:ext cx="999348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(0.4, 0.85)</a:t>
            </a: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D7B0C3F4-7BA9-9E28-658C-2F068516A6B6}"/>
              </a:ext>
            </a:extLst>
          </p:cNvPr>
          <p:cNvSpPr/>
          <p:nvPr/>
        </p:nvSpPr>
        <p:spPr>
          <a:xfrm>
            <a:off x="2765776" y="2677965"/>
            <a:ext cx="489637" cy="489637"/>
          </a:xfrm>
          <a:prstGeom prst="donut">
            <a:avLst>
              <a:gd name="adj" fmla="val 8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84A90-E3E4-5D92-840A-3A02FF1E09A8}"/>
              </a:ext>
            </a:extLst>
          </p:cNvPr>
          <p:cNvGrpSpPr/>
          <p:nvPr/>
        </p:nvGrpSpPr>
        <p:grpSpPr>
          <a:xfrm>
            <a:off x="2369058" y="3436701"/>
            <a:ext cx="2081965" cy="1891441"/>
            <a:chOff x="2369058" y="3436701"/>
            <a:chExt cx="2081965" cy="1891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20EF0-9C06-FC76-7DF1-9597C591950D}"/>
                </a:ext>
              </a:extLst>
            </p:cNvPr>
            <p:cNvSpPr txBox="1"/>
            <p:nvPr/>
          </p:nvSpPr>
          <p:spPr>
            <a:xfrm>
              <a:off x="2369058" y="4681811"/>
              <a:ext cx="20819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/>
                <a:t>Quando amostramos o pixel descobrimos suas coordenadas </a:t>
              </a:r>
              <a:r>
                <a:rPr lang="pt-BR" sz="1200" err="1"/>
                <a:t>baricêntricas</a:t>
              </a:r>
              <a:endParaRPr lang="pt-BR" sz="1200"/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73E3243F-97FD-2B1A-16C6-BE9ABD11A3E2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rot="16200000" flipV="1">
              <a:off x="2477606" y="3749376"/>
              <a:ext cx="1245110" cy="61976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4548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imagem original em 1280x1280 pixels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161470" y="1579324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028744" y="37022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r="50843"/>
          <a:stretch/>
        </p:blipFill>
        <p:spPr>
          <a:xfrm>
            <a:off x="456520" y="629650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1:1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26988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 rot="10800000">
            <a:off x="525825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50843"/>
          <a:stretch/>
        </p:blipFill>
        <p:spPr>
          <a:xfrm>
            <a:off x="4614227" y="644375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1372206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528125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8"/>
          <p:cNvCxnSpPr>
            <a:stCxn id="272" idx="1"/>
            <a:endCxn id="271" idx="3"/>
          </p:cNvCxnSpPr>
          <p:nvPr/>
        </p:nvCxnSpPr>
        <p:spPr>
          <a:xfrm flipH="1">
            <a:off x="1636225" y="1670000"/>
            <a:ext cx="3891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4" name="Google Shape;274;p28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643917"/>
            <a:ext cx="7994584" cy="4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Ampliado (magnified)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431721" y="976848"/>
            <a:ext cx="582900" cy="5160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474544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9"/>
          <p:cNvCxnSpPr>
            <a:stCxn id="286" idx="1"/>
            <a:endCxn id="285" idx="3"/>
          </p:cNvCxnSpPr>
          <p:nvPr/>
        </p:nvCxnSpPr>
        <p:spPr>
          <a:xfrm rot="10800000">
            <a:off x="2014644" y="1234700"/>
            <a:ext cx="3459900" cy="4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8" name="Google Shape;288;p29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Reduzido (minified)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39" y="647303"/>
            <a:ext cx="7994585" cy="41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1899975" y="1726550"/>
            <a:ext cx="162000" cy="143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75348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0"/>
          <p:cNvCxnSpPr>
            <a:stCxn id="300" idx="1"/>
            <a:endCxn id="299" idx="3"/>
          </p:cNvCxnSpPr>
          <p:nvPr/>
        </p:nvCxnSpPr>
        <p:spPr>
          <a:xfrm flipH="1">
            <a:off x="2061948" y="1670000"/>
            <a:ext cx="3413400" cy="12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Google Shape;302;p30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Amostragem das Texturas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4606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frequência de amostragem no espaço da tela se traduz em uma frequência de amostragem no espaço de textura, determinado pela função de mapeamento.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Em geral, essa frequência varia ao longo da cena dependendo das transformações geométricas, das transformações de visualização e da função de coordenada de textura.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Área do Pixel na Tela x Área do Texel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Tamanho de visualização ideal: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Mapeamento 1:1 entre taxa de amostragem do pixel e taxa de amostragem do texel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ampliado (magnification)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mesmo texel vai influenciar vários pixels na tela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menor (minificação)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Possibilidades de amostras de texels para cada pixel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987624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5013" y="482214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483688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733886" y="4753316"/>
            <a:ext cx="5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B45F06"/>
                </a:solidFill>
              </a:rPr>
              <a:t>pixel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328" name="Google Shape;328;p33"/>
          <p:cNvCxnSpPr>
            <a:stCxn id="327" idx="0"/>
          </p:cNvCxnSpPr>
          <p:nvPr/>
        </p:nvCxnSpPr>
        <p:spPr>
          <a:xfrm rot="5400000" flipH="1">
            <a:off x="3323336" y="4047116"/>
            <a:ext cx="709500" cy="702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0151"/>
            <a:ext cx="7820611" cy="4560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4FD8CA-14A4-8314-93FA-BB4F3C2BCF5C}"/>
              </a:ext>
            </a:extLst>
          </p:cNvPr>
          <p:cNvGrpSpPr/>
          <p:nvPr/>
        </p:nvGrpSpPr>
        <p:grpSpPr>
          <a:xfrm>
            <a:off x="1189356" y="608789"/>
            <a:ext cx="7313621" cy="2060565"/>
            <a:chOff x="1189356" y="608789"/>
            <a:chExt cx="7313621" cy="2060565"/>
          </a:xfrm>
        </p:grpSpPr>
        <p:sp>
          <p:nvSpPr>
            <p:cNvPr id="2" name="Google Shape;327;p33">
              <a:extLst>
                <a:ext uri="{FF2B5EF4-FFF2-40B4-BE49-F238E27FC236}">
                  <a16:creationId xmlns:a16="http://schemas.microsoft.com/office/drawing/2014/main" id="{44A9CFCE-4D45-35F6-31A0-C18232447BE1}"/>
                </a:ext>
              </a:extLst>
            </p:cNvPr>
            <p:cNvSpPr txBox="1"/>
            <p:nvPr/>
          </p:nvSpPr>
          <p:spPr>
            <a:xfrm>
              <a:off x="7874352" y="608789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rgbClr val="B45F06"/>
                  </a:solidFill>
                </a:rPr>
                <a:t>pixels</a:t>
              </a:r>
              <a:endParaRPr dirty="0">
                <a:solidFill>
                  <a:srgbClr val="B45F06"/>
                </a:solidFill>
              </a:endParaRPr>
            </a:p>
          </p:txBody>
        </p:sp>
        <p:cxnSp>
          <p:nvCxnSpPr>
            <p:cNvPr id="3" name="Google Shape;328;p33">
              <a:extLst>
                <a:ext uri="{FF2B5EF4-FFF2-40B4-BE49-F238E27FC236}">
                  <a16:creationId xmlns:a16="http://schemas.microsoft.com/office/drawing/2014/main" id="{B5E52D99-C49F-7693-2A9A-81560426180F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6938352" y="701121"/>
              <a:ext cx="936000" cy="976849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328;p33">
              <a:extLst>
                <a:ext uri="{FF2B5EF4-FFF2-40B4-BE49-F238E27FC236}">
                  <a16:creationId xmlns:a16="http://schemas.microsoft.com/office/drawing/2014/main" id="{9244A7F0-524E-73E4-AFD3-41B86F95AE5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4958357" y="701121"/>
              <a:ext cx="2916000" cy="1259653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28;p33">
              <a:extLst>
                <a:ext uri="{FF2B5EF4-FFF2-40B4-BE49-F238E27FC236}">
                  <a16:creationId xmlns:a16="http://schemas.microsoft.com/office/drawing/2014/main" id="{3D2AFAAC-34D2-C00E-A7B5-1B5C4686E6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38360" y="697288"/>
              <a:ext cx="4536000" cy="1584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28;p33">
              <a:extLst>
                <a:ext uri="{FF2B5EF4-FFF2-40B4-BE49-F238E27FC236}">
                  <a16:creationId xmlns:a16="http://schemas.microsoft.com/office/drawing/2014/main" id="{9BE489B2-C2BA-4113-0822-7EC75328D7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14360" y="689527"/>
              <a:ext cx="5760000" cy="1818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328;p33">
              <a:extLst>
                <a:ext uri="{FF2B5EF4-FFF2-40B4-BE49-F238E27FC236}">
                  <a16:creationId xmlns:a16="http://schemas.microsoft.com/office/drawing/2014/main" id="{754CA8BC-5E53-E741-75CA-BC5FC04ADF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89356" y="689354"/>
              <a:ext cx="6696000" cy="1980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3551619"/>
            <a:ext cx="1065151" cy="1001522"/>
            <a:chOff x="8012785" y="3551619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 dirty="0"/>
              <a:t>Upscaling (Magnification)</a:t>
            </a:r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2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Desafiador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 pixels fica entre vários </a:t>
            </a:r>
            <a:r>
              <a:rPr lang="pt-BR" dirty="0" err="1"/>
              <a:t>texels</a:t>
            </a:r>
            <a:endParaRPr dirty="0"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6A26E-8FFD-3F83-B49E-9956E401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3" r="953"/>
          <a:stretch/>
        </p:blipFill>
        <p:spPr>
          <a:xfrm>
            <a:off x="2962978" y="2587392"/>
            <a:ext cx="3004203" cy="18399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B6D279-D0EF-DFDA-0D05-1CBED9425094}"/>
              </a:ext>
            </a:extLst>
          </p:cNvPr>
          <p:cNvGrpSpPr/>
          <p:nvPr/>
        </p:nvGrpSpPr>
        <p:grpSpPr>
          <a:xfrm>
            <a:off x="5666478" y="3002163"/>
            <a:ext cx="1065151" cy="1001522"/>
            <a:chOff x="8012785" y="3551619"/>
            <a:chExt cx="1065151" cy="1001522"/>
          </a:xfrm>
        </p:grpSpPr>
        <p:sp>
          <p:nvSpPr>
            <p:cNvPr id="4" name="Google Shape;327;p33">
              <a:extLst>
                <a:ext uri="{FF2B5EF4-FFF2-40B4-BE49-F238E27FC236}">
                  <a16:creationId xmlns:a16="http://schemas.microsoft.com/office/drawing/2014/main" id="{B824177C-697D-039C-D5F9-2484048856BF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5" name="Google Shape;328;p33">
              <a:extLst>
                <a:ext uri="{FF2B5EF4-FFF2-40B4-BE49-F238E27FC236}">
                  <a16:creationId xmlns:a16="http://schemas.microsoft.com/office/drawing/2014/main" id="{08102766-ECCC-EDC6-3112-DAB0E1520D38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" name="Google Shape;328;p33">
              <a:extLst>
                <a:ext uri="{FF2B5EF4-FFF2-40B4-BE49-F238E27FC236}">
                  <a16:creationId xmlns:a16="http://schemas.microsoft.com/office/drawing/2014/main" id="{3B659AF8-3CCF-026B-FA88-32B8EFCF458C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" name="Google Shape;328;p33">
              <a:extLst>
                <a:ext uri="{FF2B5EF4-FFF2-40B4-BE49-F238E27FC236}">
                  <a16:creationId xmlns:a16="http://schemas.microsoft.com/office/drawing/2014/main" id="{E65A5181-4D1B-617E-0EB1-5861516D58A8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7CE7880-17A0-C349-17D5-EFABBADED4DE}"/>
              </a:ext>
            </a:extLst>
          </p:cNvPr>
          <p:cNvSpPr/>
          <p:nvPr/>
        </p:nvSpPr>
        <p:spPr>
          <a:xfrm rot="758902">
            <a:off x="3540768" y="3008784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oogle Shape;328;p33">
            <a:extLst>
              <a:ext uri="{FF2B5EF4-FFF2-40B4-BE49-F238E27FC236}">
                <a16:creationId xmlns:a16="http://schemas.microsoft.com/office/drawing/2014/main" id="{77193C18-D8AF-6159-6988-9019CA4BF9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2117" y="1975320"/>
            <a:ext cx="936000" cy="976849"/>
          </a:xfrm>
          <a:prstGeom prst="curvedConnector2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27;p33">
            <a:extLst>
              <a:ext uri="{FF2B5EF4-FFF2-40B4-BE49-F238E27FC236}">
                <a16:creationId xmlns:a16="http://schemas.microsoft.com/office/drawing/2014/main" id="{B34C0A33-7A65-88F5-C21C-70116BA282C9}"/>
              </a:ext>
            </a:extLst>
          </p:cNvPr>
          <p:cNvSpPr txBox="1"/>
          <p:nvPr/>
        </p:nvSpPr>
        <p:spPr>
          <a:xfrm>
            <a:off x="4556633" y="1854672"/>
            <a:ext cx="6286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B45F06"/>
                </a:solidFill>
              </a:rPr>
              <a:t>pixels</a:t>
            </a:r>
            <a:endParaRPr dirty="0">
              <a:solidFill>
                <a:srgbClr val="B45F06"/>
              </a:solidFill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D1E6A61-E6F0-6B14-45F7-6B707FFC1FA7}"/>
              </a:ext>
            </a:extLst>
          </p:cNvPr>
          <p:cNvSpPr/>
          <p:nvPr/>
        </p:nvSpPr>
        <p:spPr>
          <a:xfrm rot="758902">
            <a:off x="3779528" y="3064753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47D60FC-2DFA-BD4E-6D57-DC0ED596EED2}"/>
              </a:ext>
            </a:extLst>
          </p:cNvPr>
          <p:cNvSpPr/>
          <p:nvPr/>
        </p:nvSpPr>
        <p:spPr>
          <a:xfrm rot="758902">
            <a:off x="3429088" y="3233806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4FF8F98-2025-B979-AA63-8BC832D12C83}"/>
              </a:ext>
            </a:extLst>
          </p:cNvPr>
          <p:cNvSpPr/>
          <p:nvPr/>
        </p:nvSpPr>
        <p:spPr>
          <a:xfrm rot="758902">
            <a:off x="3667848" y="3289775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4151CF6-A219-EB5E-BE3A-8CFD969CB978}"/>
              </a:ext>
            </a:extLst>
          </p:cNvPr>
          <p:cNvSpPr/>
          <p:nvPr/>
        </p:nvSpPr>
        <p:spPr>
          <a:xfrm rot="758902">
            <a:off x="3304485" y="2956315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60EF2FC-E705-C5C9-ED2F-EB8FD8F86144}"/>
              </a:ext>
            </a:extLst>
          </p:cNvPr>
          <p:cNvSpPr/>
          <p:nvPr/>
        </p:nvSpPr>
        <p:spPr>
          <a:xfrm rot="758902">
            <a:off x="3192805" y="3181337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5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Superfícies parametrizadas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Na espetacular disciplina de </a:t>
            </a:r>
            <a:r>
              <a:rPr lang="pt-BR" sz="2200" b="1">
                <a:solidFill>
                  <a:srgbClr val="0000FF"/>
                </a:solidFill>
              </a:rPr>
              <a:t>Matemática Multivariada</a:t>
            </a:r>
            <a:r>
              <a:rPr lang="pt-BR" sz="2200"/>
              <a:t>, vocês estudaram as curvas e superfícies parametrizadas. Vamos relembrar um pouco desse assunto, que servirá como base teórica para o estudo do mapeamento de texturas.  </a:t>
            </a:r>
            <a:endParaRPr sz="2200"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Se deseja obter uma amostra do valor de textura f(x, y) no ponto vermelho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1700"/>
              <a:t>Pontos pretos indicam locais de amostra de textura</a:t>
            </a:r>
            <a:endParaRPr sz="1500"/>
          </a:p>
        </p:txBody>
      </p:sp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856386"/>
            <a:ext cx="4796831" cy="44867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13AF9-EE75-1BE8-DA61-DBC7FB16DEA3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texel</a:t>
            </a:r>
            <a:endParaRPr lang="pt-BR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F86E3DD-DFFE-FD00-64A6-67B607CB84D2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34EDD-F9D0-7B0B-D9EE-56160954EDCB}"/>
              </a:ext>
            </a:extLst>
          </p:cNvPr>
          <p:cNvSpPr txBox="1"/>
          <p:nvPr/>
        </p:nvSpPr>
        <p:spPr>
          <a:xfrm>
            <a:off x="4049486" y="54490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4 locais de amostra mais próximos, com valores de textura conforme rotulados.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1" y="967916"/>
            <a:ext cx="4236480" cy="427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C18E4-D32D-82CB-8FA6-EB179567FB1D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texel</a:t>
            </a:r>
            <a:endParaRPr lang="pt-BR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8CE23ED-5C8F-DEBA-8C1A-BFE3536FBED8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deslocamentos fracionários (s,t)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Exemplo: 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/>
          <p:nvPr/>
        </p:nvCxnSpPr>
        <p:spPr>
          <a:xfrm>
            <a:off x="5047844" y="2275840"/>
            <a:ext cx="34645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40"/>
          <p:cNvCxnSpPr/>
          <p:nvPr/>
        </p:nvCxnSpPr>
        <p:spPr>
          <a:xfrm>
            <a:off x="535432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40"/>
          <p:cNvCxnSpPr/>
          <p:nvPr/>
        </p:nvCxnSpPr>
        <p:spPr>
          <a:xfrm>
            <a:off x="821944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" name="Google Shape;395;p40"/>
          <p:cNvSpPr/>
          <p:nvPr/>
        </p:nvSpPr>
        <p:spPr>
          <a:xfrm>
            <a:off x="5151380" y="22961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995436" y="2270104"/>
            <a:ext cx="396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068108" y="229616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i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>
            <a:off x="7223760" y="2198984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5604690" y="2707918"/>
            <a:ext cx="1574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00" name="Google Shape;400;p40"/>
          <p:cNvSpPr/>
          <p:nvPr/>
        </p:nvSpPr>
        <p:spPr>
          <a:xfrm>
            <a:off x="6235339" y="2975400"/>
            <a:ext cx="1760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 de 0 a 1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4">
            <a:alphaModFix/>
          </a:blip>
          <a:srcRect l="2704" t="1967" b="2072"/>
          <a:stretch/>
        </p:blipFill>
        <p:spPr>
          <a:xfrm>
            <a:off x="150550" y="580550"/>
            <a:ext cx="4431725" cy="5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Ampliando Texturas – Caso mais simples</a:t>
            </a:r>
            <a:br>
              <a:rPr lang="pt-BR"/>
            </a:b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Usando interpolação das imagens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29" name="Google Shape;429;p43" descr="page48image7229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28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 descr="page48image722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869" y="1905406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 descr="page48image7230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4814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31598" y="4298137"/>
            <a:ext cx="22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485869" y="4298137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4 texels (2×2)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6351611" y="4298137"/>
            <a:ext cx="21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Bicubic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16 texels (4×4)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podem ficar complicados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3775" y="838975"/>
            <a:ext cx="5764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Desafio: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Muitos </a:t>
            </a:r>
            <a:r>
              <a:rPr lang="pt-BR" sz="1600" err="1"/>
              <a:t>texels</a:t>
            </a:r>
            <a:r>
              <a:rPr lang="pt-BR" sz="1600"/>
              <a:t> podem contribuir para o pixel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- Apenas a amostragem de um deles pode resultar em </a:t>
            </a:r>
            <a:r>
              <a:rPr lang="pt-BR" sz="1600" err="1"/>
              <a:t>aliasing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A forma da "pegada" do pixel pode ser complexa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Uma solução: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Fazendo a média de muitas amostras de textura por pixel.</a:t>
            </a:r>
            <a:endParaRPr sz="1600"/>
          </a:p>
        </p:txBody>
      </p:sp>
      <p:sp>
        <p:nvSpPr>
          <p:cNvPr id="343" name="Google Shape;34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00" y="671025"/>
            <a:ext cx="2217450" cy="34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6068597" y="4340350"/>
            <a:ext cx="306597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Linhas vermelhas = limites dos pixels da tela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vermelhos = ponto de amostragem do pixel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cinza = centro o </a:t>
            </a:r>
            <a:r>
              <a:rPr lang="pt-BR" sz="1000" err="1"/>
              <a:t>textel</a:t>
            </a:r>
            <a:endParaRPr sz="1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D158D-841F-7EB2-85C8-25F73AB3E209}"/>
              </a:ext>
            </a:extLst>
          </p:cNvPr>
          <p:cNvGrpSpPr/>
          <p:nvPr/>
        </p:nvGrpSpPr>
        <p:grpSpPr>
          <a:xfrm>
            <a:off x="6889034" y="1518035"/>
            <a:ext cx="1363588" cy="1445037"/>
            <a:chOff x="6889034" y="1518035"/>
            <a:chExt cx="1363588" cy="144503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2F8BD92-1F09-71A9-0533-4BA06F619180}"/>
                </a:ext>
              </a:extLst>
            </p:cNvPr>
            <p:cNvSpPr/>
            <p:nvPr/>
          </p:nvSpPr>
          <p:spPr>
            <a:xfrm>
              <a:off x="6889034" y="262818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3456AE9-6214-27B7-D27D-05F303D37903}"/>
                </a:ext>
              </a:extLst>
            </p:cNvPr>
            <p:cNvSpPr/>
            <p:nvPr/>
          </p:nvSpPr>
          <p:spPr>
            <a:xfrm>
              <a:off x="7235743" y="2717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5FC56D-E676-546A-D04A-FC44A82BEF7D}"/>
                </a:ext>
              </a:extLst>
            </p:cNvPr>
            <p:cNvSpPr/>
            <p:nvPr/>
          </p:nvSpPr>
          <p:spPr>
            <a:xfrm>
              <a:off x="7571317" y="2803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63F481F-D33D-C0D6-ABE6-B4D8BCD7F5EF}"/>
                </a:ext>
              </a:extLst>
            </p:cNvPr>
            <p:cNvSpPr/>
            <p:nvPr/>
          </p:nvSpPr>
          <p:spPr>
            <a:xfrm>
              <a:off x="7025071" y="232224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3BAB12-1054-7198-48C8-11BA64B20CF0}"/>
                </a:ext>
              </a:extLst>
            </p:cNvPr>
            <p:cNvSpPr/>
            <p:nvPr/>
          </p:nvSpPr>
          <p:spPr>
            <a:xfrm>
              <a:off x="7371780" y="2411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C1A666-6127-D15C-8439-EE31BA0E917D}"/>
                </a:ext>
              </a:extLst>
            </p:cNvPr>
            <p:cNvSpPr/>
            <p:nvPr/>
          </p:nvSpPr>
          <p:spPr>
            <a:xfrm>
              <a:off x="7707354" y="2497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62521E-D71E-297C-2C07-A3171C54798A}"/>
                </a:ext>
              </a:extLst>
            </p:cNvPr>
            <p:cNvSpPr/>
            <p:nvPr/>
          </p:nvSpPr>
          <p:spPr>
            <a:xfrm>
              <a:off x="7284087" y="1780460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37A5DA-5B43-B4F6-8D93-3E858208D2E7}"/>
                </a:ext>
              </a:extLst>
            </p:cNvPr>
            <p:cNvSpPr/>
            <p:nvPr/>
          </p:nvSpPr>
          <p:spPr>
            <a:xfrm>
              <a:off x="7630796" y="1869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6F9483-5D7E-CFC3-240F-E83D40C6655F}"/>
                </a:ext>
              </a:extLst>
            </p:cNvPr>
            <p:cNvSpPr/>
            <p:nvPr/>
          </p:nvSpPr>
          <p:spPr>
            <a:xfrm>
              <a:off x="7966370" y="1955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C0AA5C-9019-34F8-0A8B-131C57235368}"/>
                </a:ext>
              </a:extLst>
            </p:cNvPr>
            <p:cNvSpPr/>
            <p:nvPr/>
          </p:nvSpPr>
          <p:spPr>
            <a:xfrm>
              <a:off x="7410874" y="151803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133111-B39B-B2AD-5DDE-7D5A349472FC}"/>
                </a:ext>
              </a:extLst>
            </p:cNvPr>
            <p:cNvSpPr/>
            <p:nvPr/>
          </p:nvSpPr>
          <p:spPr>
            <a:xfrm>
              <a:off x="7757583" y="1607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B6FA87-6535-4EF8-25A6-5B3954FAF372}"/>
                </a:ext>
              </a:extLst>
            </p:cNvPr>
            <p:cNvSpPr/>
            <p:nvPr/>
          </p:nvSpPr>
          <p:spPr>
            <a:xfrm>
              <a:off x="8093157" y="1693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C5A13D-9E18-B67D-E751-BBF1B2C8651C}"/>
                </a:ext>
              </a:extLst>
            </p:cNvPr>
            <p:cNvSpPr/>
            <p:nvPr/>
          </p:nvSpPr>
          <p:spPr>
            <a:xfrm>
              <a:off x="7161710" y="2041739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914128-D8D7-3B82-00BB-B540FC02C0F0}"/>
                </a:ext>
              </a:extLst>
            </p:cNvPr>
            <p:cNvSpPr/>
            <p:nvPr/>
          </p:nvSpPr>
          <p:spPr>
            <a:xfrm>
              <a:off x="7843993" y="2217161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19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 descr="page44image7162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404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Superamostragem removerá os artefatos?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Superamostragem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512x</a:t>
            </a:r>
            <a:endParaRPr/>
          </a:p>
        </p:txBody>
      </p:sp>
      <p:pic>
        <p:nvPicPr>
          <p:cNvPr id="356" name="Google Shape;356;p36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5483561" y="3119401"/>
            <a:ext cx="259878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qualidade, mas custoso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600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texturas em vários níveis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Mais Desafiador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Muitos </a:t>
            </a:r>
            <a:r>
              <a:rPr lang="pt-BR" dirty="0" err="1"/>
              <a:t>texels</a:t>
            </a:r>
            <a:r>
              <a:rPr lang="pt-BR" dirty="0"/>
              <a:t> podem contribuir para a área de um pixels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 forma da área do pixel pode ser complexa.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Ideia: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Filtro passa-baixa e </a:t>
            </a:r>
            <a:r>
              <a:rPr lang="pt-BR" dirty="0" err="1"/>
              <a:t>sub-amostrar</a:t>
            </a:r>
            <a:r>
              <a:rPr lang="pt-BR" dirty="0"/>
              <a:t> a textura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Usar uma resolução que corresponda a resolução da tela</a:t>
            </a:r>
            <a:endParaRPr dirty="0"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Relacionando cada número real </a:t>
            </a:r>
            <a:r>
              <a:rPr lang="pt-BR" sz="2200" i="1" err="1"/>
              <a:t>t</a:t>
            </a:r>
            <a:r>
              <a:rPr lang="pt-BR" sz="2200"/>
              <a:t> a um ponto do espaço definido pela terna ordenada </a:t>
            </a:r>
            <a:r>
              <a:rPr lang="pt-BR" sz="2200" i="1"/>
              <a:t>(f(t), g(t), h(t))</a:t>
            </a:r>
            <a:r>
              <a:rPr lang="pt-BR" sz="2200"/>
              <a:t>, podemos definir uma curva parametrizada. Nesse caso, a variável </a:t>
            </a:r>
            <a:r>
              <a:rPr lang="pt-BR" sz="2200" i="1"/>
              <a:t>t</a:t>
            </a:r>
            <a:r>
              <a:rPr lang="pt-BR" sz="2200"/>
              <a:t> é chamada de </a:t>
            </a:r>
            <a:r>
              <a:rPr lang="pt-BR" sz="2200" b="1"/>
              <a:t>parâmetro</a:t>
            </a:r>
            <a:r>
              <a:rPr lang="pt-BR" sz="2200"/>
              <a:t>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 simples para relembrar.   </a:t>
            </a:r>
            <a:endParaRPr sz="220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174661" y="4952144"/>
            <a:ext cx="8805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/>
              <a:t>“Mip” vem do latim “multum in parvo", que significa uma multidão em um pequeno espaço</a:t>
            </a:r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382545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 = 128x128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605591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 = 64x64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4833793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 = 32x32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7056838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 = 16x16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2545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4 = 8x8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2605591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5 = 4x4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4833793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6 = 2x2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7056838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7 = 1x1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807537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58" y="807550"/>
            <a:ext cx="1711176" cy="16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16" y="82437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9" y="80752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00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2271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2016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774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1"/>
          </p:nvPr>
        </p:nvSpPr>
        <p:spPr>
          <a:xfrm>
            <a:off x="357877" y="4557412"/>
            <a:ext cx="29667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None/>
            </a:pPr>
            <a:r>
              <a:rPr lang="pt-BR" sz="1450"/>
              <a:t>Layout original do L. Williams para os </a:t>
            </a:r>
            <a:r>
              <a:rPr lang="pt-BR" sz="1450" err="1"/>
              <a:t>Mipmaps</a:t>
            </a:r>
            <a:endParaRPr sz="1450"/>
          </a:p>
        </p:txBody>
      </p:sp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5860714" y="4583252"/>
            <a:ext cx="29667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Hierarquia dos </a:t>
            </a:r>
            <a:r>
              <a:rPr lang="pt-BR" sz="145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Mipmaps</a:t>
            </a:r>
            <a:endParaRPr sz="14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nível</a:t>
            </a:r>
            <a:endParaRPr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01" y="1898878"/>
            <a:ext cx="2611183" cy="265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4130" y="1502378"/>
            <a:ext cx="2859507" cy="305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6BEDE9-9577-BCB7-A0D9-BD73CCC20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266" y="2395440"/>
            <a:ext cx="2082011" cy="2066036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Buscando o Melhor Nível do </a:t>
            </a:r>
            <a:r>
              <a:rPr lang="pt-BR" dirty="0" err="1"/>
              <a:t>MipMap</a:t>
            </a:r>
            <a:endParaRPr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34642"/>
          <a:stretch/>
        </p:blipFill>
        <p:spPr>
          <a:xfrm>
            <a:off x="442727" y="2430025"/>
            <a:ext cx="7820611" cy="2980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28;p33">
            <a:extLst>
              <a:ext uri="{FF2B5EF4-FFF2-40B4-BE49-F238E27FC236}">
                <a16:creationId xmlns:a16="http://schemas.microsoft.com/office/drawing/2014/main" id="{3D2AFAAC-34D2-C00E-A7B5-1B5C4686E612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3118397" y="2615975"/>
            <a:ext cx="1926280" cy="1442936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328;p33">
            <a:extLst>
              <a:ext uri="{FF2B5EF4-FFF2-40B4-BE49-F238E27FC236}">
                <a16:creationId xmlns:a16="http://schemas.microsoft.com/office/drawing/2014/main" id="{754CA8BC-5E53-E741-75CA-BC5FC04ADFBF}"/>
              </a:ext>
            </a:extLst>
          </p:cNvPr>
          <p:cNvCxnSpPr>
            <a:cxnSpLocks/>
            <a:endCxn id="4" idx="2"/>
          </p:cNvCxnSpPr>
          <p:nvPr/>
        </p:nvCxnSpPr>
        <p:spPr>
          <a:xfrm rot="16200000" flipV="1">
            <a:off x="649960" y="2861366"/>
            <a:ext cx="1916162" cy="94203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4273614"/>
            <a:ext cx="1065151" cy="780039"/>
            <a:chOff x="8012785" y="4177262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4570341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4177262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662673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662673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" name="Google Shape;449;p45">
            <a:extLst>
              <a:ext uri="{FF2B5EF4-FFF2-40B4-BE49-F238E27FC236}">
                <a16:creationId xmlns:a16="http://schemas.microsoft.com/office/drawing/2014/main" id="{C7D1F205-C4AA-7937-DBBD-0B856BF9B123}"/>
              </a:ext>
            </a:extLst>
          </p:cNvPr>
          <p:cNvSpPr txBox="1"/>
          <p:nvPr/>
        </p:nvSpPr>
        <p:spPr>
          <a:xfrm>
            <a:off x="540927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</a:t>
            </a:r>
            <a:endParaRPr dirty="0"/>
          </a:p>
        </p:txBody>
      </p:sp>
      <p:sp>
        <p:nvSpPr>
          <p:cNvPr id="5" name="Google Shape;450;p45">
            <a:extLst>
              <a:ext uri="{FF2B5EF4-FFF2-40B4-BE49-F238E27FC236}">
                <a16:creationId xmlns:a16="http://schemas.microsoft.com/office/drawing/2014/main" id="{379FB221-1856-C644-467F-431F8D8D84DB}"/>
              </a:ext>
            </a:extLst>
          </p:cNvPr>
          <p:cNvSpPr txBox="1"/>
          <p:nvPr/>
        </p:nvSpPr>
        <p:spPr>
          <a:xfrm>
            <a:off x="2763973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</a:t>
            </a:r>
            <a:endParaRPr dirty="0"/>
          </a:p>
        </p:txBody>
      </p:sp>
      <p:sp>
        <p:nvSpPr>
          <p:cNvPr id="6" name="Google Shape;451;p45">
            <a:extLst>
              <a:ext uri="{FF2B5EF4-FFF2-40B4-BE49-F238E27FC236}">
                <a16:creationId xmlns:a16="http://schemas.microsoft.com/office/drawing/2014/main" id="{C85C6404-8AA3-CA7E-6864-AD7EE21FD79B}"/>
              </a:ext>
            </a:extLst>
          </p:cNvPr>
          <p:cNvSpPr txBox="1"/>
          <p:nvPr/>
        </p:nvSpPr>
        <p:spPr>
          <a:xfrm>
            <a:off x="4992175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</a:t>
            </a:r>
            <a:endParaRPr dirty="0"/>
          </a:p>
        </p:txBody>
      </p:sp>
      <p:sp>
        <p:nvSpPr>
          <p:cNvPr id="7" name="Google Shape;452;p45">
            <a:extLst>
              <a:ext uri="{FF2B5EF4-FFF2-40B4-BE49-F238E27FC236}">
                <a16:creationId xmlns:a16="http://schemas.microsoft.com/office/drawing/2014/main" id="{EAFB32A6-B560-B2EC-E149-194FADB0E6CF}"/>
              </a:ext>
            </a:extLst>
          </p:cNvPr>
          <p:cNvSpPr txBox="1"/>
          <p:nvPr/>
        </p:nvSpPr>
        <p:spPr>
          <a:xfrm>
            <a:off x="7215220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</a:t>
            </a:r>
            <a:endParaRPr dirty="0"/>
          </a:p>
        </p:txBody>
      </p:sp>
      <p:pic>
        <p:nvPicPr>
          <p:cNvPr id="9" name="Google Shape;457;p45">
            <a:extLst>
              <a:ext uri="{FF2B5EF4-FFF2-40B4-BE49-F238E27FC236}">
                <a16:creationId xmlns:a16="http://schemas.microsoft.com/office/drawing/2014/main" id="{6D167B42-BB60-9C46-CE1B-8F35443251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82" y="650691"/>
            <a:ext cx="1412876" cy="13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58;p45">
            <a:extLst>
              <a:ext uri="{FF2B5EF4-FFF2-40B4-BE49-F238E27FC236}">
                <a16:creationId xmlns:a16="http://schemas.microsoft.com/office/drawing/2014/main" id="{6A3302ED-CA29-0C72-32F2-C1C388DCC7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0640" y="650704"/>
            <a:ext cx="1412876" cy="135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59;p45">
            <a:extLst>
              <a:ext uri="{FF2B5EF4-FFF2-40B4-BE49-F238E27FC236}">
                <a16:creationId xmlns:a16="http://schemas.microsoft.com/office/drawing/2014/main" id="{36C5ACE7-7CB7-381D-4AD3-3E8BB8CB21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398" y="667529"/>
            <a:ext cx="1412876" cy="13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0;p45">
            <a:extLst>
              <a:ext uri="{FF2B5EF4-FFF2-40B4-BE49-F238E27FC236}">
                <a16:creationId xmlns:a16="http://schemas.microsoft.com/office/drawing/2014/main" id="{57676D9D-23C8-BBBE-1BBC-D863C2C645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0181" y="650679"/>
            <a:ext cx="1412876" cy="1353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1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0" name="Google Shape;480;p47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Texturas Aplicadas nas Superfícies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1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Visualização das Coordenadas de Texturas</a:t>
            </a:r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0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Exemplo de Texturas Usadas</a:t>
            </a: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851" y="686427"/>
            <a:ext cx="5667039" cy="440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0 – Resolução Máxima das Texturas</a:t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642828" y="4578512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2 – Sub-amostragem 4x4</a:t>
            </a:r>
            <a:endParaRPr/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4 – Sub-amostragem 16x16</a:t>
            </a:r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00" y="838985"/>
            <a:ext cx="601492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151327" y="2208981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Estimativa da Área do Pixel com Jacobiano</a:t>
            </a: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629655"/>
            <a:ext cx="8804933" cy="44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475013" y="4991828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4835951" y="4997139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Considere a curva </a:t>
            </a:r>
            <a:r>
              <a:rPr lang="pt-BR" sz="2200" i="1"/>
              <a:t>𝝲</a:t>
            </a:r>
            <a:r>
              <a:rPr lang="pt-BR" sz="2200"/>
              <a:t> definida pela equação: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650576"/>
            <a:ext cx="7541253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57900" y="29962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Você consegue imaginar o formato dessa curva?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Algumas dificuldades</a:t>
            </a:r>
            <a:endParaRPr/>
          </a:p>
        </p:txBody>
      </p:sp>
      <p:sp>
        <p:nvSpPr>
          <p:cNvPr id="510" name="Google Shape;510;p50"/>
          <p:cNvSpPr txBox="1">
            <a:spLocks noGrp="1"/>
          </p:cNvSpPr>
          <p:nvPr>
            <p:ph type="body" idx="1"/>
          </p:nvPr>
        </p:nvSpPr>
        <p:spPr>
          <a:xfrm>
            <a:off x="790150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tela (x, y)</a:t>
            </a:r>
            <a:endParaRPr sz="1400"/>
          </a:p>
        </p:txBody>
      </p:sp>
      <p:sp>
        <p:nvSpPr>
          <p:cNvPr id="511" name="Google Shape;51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50</a:t>
            </a:fld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46" y="1191796"/>
            <a:ext cx="3371289" cy="310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14" y="1174901"/>
            <a:ext cx="3141582" cy="314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 txBox="1">
            <a:spLocks noGrp="1"/>
          </p:cNvSpPr>
          <p:nvPr>
            <p:ph type="body" idx="1"/>
          </p:nvPr>
        </p:nvSpPr>
        <p:spPr>
          <a:xfrm>
            <a:off x="4983771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textura (u, v)</a:t>
            </a:r>
            <a:endParaRPr sz="1400"/>
          </a:p>
        </p:txBody>
      </p:sp>
      <p:sp>
        <p:nvSpPr>
          <p:cNvPr id="515" name="Google Shape;515;p50"/>
          <p:cNvSpPr txBox="1"/>
          <p:nvPr/>
        </p:nvSpPr>
        <p:spPr>
          <a:xfrm>
            <a:off x="790150" y="4225400"/>
            <a:ext cx="32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As posições de amostra são distribuídas uniformemente no espaço da tela (rasterizador mostra a aparência do triângulo nesses locais)</a:t>
            </a:r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5131975" y="4333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Posições de amostra de textura no espaço de textura (a função de textura é amostrada nesses locais)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0" y="847175"/>
            <a:ext cx="7843401" cy="3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475013" y="4320866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572000" y="433560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75025" y="4892950"/>
            <a:ext cx="84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estimar a área da textura usando as coordenadas das amostras vizinhas.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53" name="Google Shape;55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53047"/>
          <a:stretch/>
        </p:blipFill>
        <p:spPr>
          <a:xfrm>
            <a:off x="4636853" y="857450"/>
            <a:ext cx="3680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928" y="445132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5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7509" y="445132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5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l="54155"/>
          <a:stretch/>
        </p:blipFill>
        <p:spPr>
          <a:xfrm>
            <a:off x="4720156" y="857450"/>
            <a:ext cx="3593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800" y="445147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6381" y="445147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com os níveis de Mipmap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 sendo cortado no nível mais próximo encontrado</a:t>
            </a:r>
            <a:endParaRPr/>
          </a:p>
        </p:txBody>
      </p:sp>
      <p:sp>
        <p:nvSpPr>
          <p:cNvPr id="579" name="Google Shape;57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043" y="893567"/>
            <a:ext cx="5152489" cy="38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Trilinear</a:t>
            </a:r>
            <a:endParaRPr/>
          </a:p>
        </p:txBody>
      </p:sp>
      <p:sp>
        <p:nvSpPr>
          <p:cNvPr id="587" name="Google Shape;587;p58"/>
          <p:cNvSpPr txBox="1">
            <a:spLocks noGrp="1"/>
          </p:cNvSpPr>
          <p:nvPr>
            <p:ph type="body" idx="1"/>
          </p:nvPr>
        </p:nvSpPr>
        <p:spPr>
          <a:xfrm>
            <a:off x="390548" y="4654193"/>
            <a:ext cx="8428232" cy="68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Interpolação Linear baseada em um valor de D contínuo.</a:t>
            </a:r>
            <a:endParaRPr/>
          </a:p>
        </p:txBody>
      </p:sp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844" y="1090877"/>
            <a:ext cx="2389027" cy="24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129" y="1107941"/>
            <a:ext cx="2389027" cy="238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/>
          <p:nvPr/>
        </p:nvSpPr>
        <p:spPr>
          <a:xfrm>
            <a:off x="1420844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5334129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D+1</a:t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9200" y="3907396"/>
            <a:ext cx="4165600" cy="77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 Trilinear</a:t>
            </a:r>
            <a:endParaRPr/>
          </a:p>
        </p:txBody>
      </p:sp>
      <p:sp>
        <p:nvSpPr>
          <p:cNvPr id="600" name="Google Shape;60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5" y="892499"/>
            <a:ext cx="4238750" cy="41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25" y="576526"/>
            <a:ext cx="2012200" cy="20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37" y="3079426"/>
            <a:ext cx="1999584" cy="2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/>
        </p:nvSpPr>
        <p:spPr>
          <a:xfrm>
            <a:off x="6226583" y="2310772"/>
            <a:ext cx="2631300" cy="82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err="1">
                <a:solidFill>
                  <a:schemeClr val="dk1"/>
                </a:solidFill>
              </a:rPr>
              <a:t>mip-map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 err="1">
                <a:solidFill>
                  <a:schemeClr val="dk1"/>
                </a:solidFill>
              </a:rPr>
              <a:t>texels</a:t>
            </a:r>
            <a:r>
              <a:rPr lang="pt-BR" sz="1300" b="1">
                <a:solidFill>
                  <a:schemeClr val="dk1"/>
                </a:solidFill>
              </a:rPr>
              <a:t>: nível d+1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6203983" y="4794095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err="1">
                <a:solidFill>
                  <a:schemeClr val="dk1"/>
                </a:solidFill>
              </a:rPr>
              <a:t>mip-map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 err="1">
                <a:solidFill>
                  <a:schemeClr val="dk1"/>
                </a:solidFill>
              </a:rPr>
              <a:t>texels</a:t>
            </a:r>
            <a:r>
              <a:rPr lang="pt-BR" sz="1300" b="1">
                <a:solidFill>
                  <a:schemeClr val="dk1"/>
                </a:solidFill>
              </a:rPr>
              <a:t>: nível </a:t>
            </a:r>
            <a:r>
              <a:rPr lang="pt-BR" sz="1300" b="1" err="1">
                <a:solidFill>
                  <a:schemeClr val="dk1"/>
                </a:solidFill>
              </a:rPr>
              <a:t>d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níveis de Mipmap contínuos</a:t>
            </a:r>
            <a:endParaRPr/>
          </a:p>
        </p:txBody>
      </p:sp>
      <p:sp>
        <p:nvSpPr>
          <p:cNvPr id="611" name="Google Shape;611;p60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Filtragem Trilinear: visualizando D de forma contínua</a:t>
            </a:r>
            <a:endParaRPr/>
          </a:p>
        </p:txBody>
      </p:sp>
      <p:sp>
        <p:nvSpPr>
          <p:cNvPr id="612" name="Google Shape;6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390" y="1150634"/>
            <a:ext cx="45720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Custo da Filtragem Bilinear x Trilinear</a:t>
            </a:r>
            <a:endParaRPr/>
          </a:p>
        </p:txBody>
      </p:sp>
      <p:sp>
        <p:nvSpPr>
          <p:cNvPr id="619" name="Google Shape;619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Bilinear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4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3 interpolações lineares ( 3 multiplicações + 6 somas)</a:t>
            </a:r>
            <a:endParaRPr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Trilinear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8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7 interpolações lineares ( 7 multiplicações + 14 somas)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</p:txBody>
      </p:sp>
      <p:sp>
        <p:nvSpPr>
          <p:cNvPr id="620" name="Google Shape;62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lang="pt-BR" sz="1700" b="1"/>
              <a:t>Color</a:t>
            </a:r>
            <a:r>
              <a:rPr lang="pt-BR" sz="1700"/>
              <a:t> e </a:t>
            </a:r>
            <a:r>
              <a:rPr lang="pt-BR" sz="1700" b="1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5" y="2416900"/>
            <a:ext cx="3839275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0" y="4205925"/>
            <a:ext cx="51015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102" y="1905125"/>
            <a:ext cx="3839276" cy="242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1576550" y="3063025"/>
            <a:ext cx="5255175" cy="938400"/>
          </a:xfrm>
          <a:custGeom>
            <a:avLst/>
            <a:gdLst/>
            <a:ahLst/>
            <a:cxnLst/>
            <a:rect l="l" t="t" r="r" b="b"/>
            <a:pathLst>
              <a:path w="210207" h="37536" extrusionOk="0">
                <a:moveTo>
                  <a:pt x="0" y="14414"/>
                </a:moveTo>
                <a:cubicBezTo>
                  <a:pt x="8609" y="18218"/>
                  <a:pt x="24524" y="36035"/>
                  <a:pt x="51651" y="37236"/>
                </a:cubicBezTo>
                <a:cubicBezTo>
                  <a:pt x="78778" y="38437"/>
                  <a:pt x="136334" y="27827"/>
                  <a:pt x="162760" y="21621"/>
                </a:cubicBezTo>
                <a:cubicBezTo>
                  <a:pt x="189186" y="15415"/>
                  <a:pt x="202299" y="3604"/>
                  <a:pt x="210207" y="0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ImageTexture</a:t>
            </a:r>
            <a:r>
              <a:rPr lang="pt-BR" sz="1700"/>
              <a:t> serve para ler uma imagem, o atributo </a:t>
            </a:r>
            <a:r>
              <a:rPr lang="pt-BR" sz="1700" b="1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9B43-29D0-3005-499C-00751747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Atenção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72E6-D254-11E4-F647-663E20583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3623668" cy="1090399"/>
          </a:xfrm>
        </p:spPr>
        <p:txBody>
          <a:bodyPr/>
          <a:lstStyle/>
          <a:p>
            <a:r>
              <a:rPr lang="pt-BR"/>
              <a:t>Como as imagens são organizadas em 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076F0-6457-69E1-807F-52E26B0B0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3594C5-1781-3178-4D18-DD7A3585AAB6}"/>
              </a:ext>
            </a:extLst>
          </p:cNvPr>
          <p:cNvSpPr txBox="1">
            <a:spLocks/>
          </p:cNvSpPr>
          <p:nvPr/>
        </p:nvSpPr>
        <p:spPr>
          <a:xfrm>
            <a:off x="4888736" y="838985"/>
            <a:ext cx="3623668" cy="109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Como as texturas são mapeadas</a:t>
            </a:r>
          </a:p>
        </p:txBody>
      </p:sp>
      <p:pic>
        <p:nvPicPr>
          <p:cNvPr id="1026" name="Picture 2" descr="Texture map coord system">
            <a:extLst>
              <a:ext uri="{FF2B5EF4-FFF2-40B4-BE49-F238E27FC236}">
                <a16:creationId xmlns:a16="http://schemas.microsoft.com/office/drawing/2014/main" id="{0378DEF9-9522-EA4C-D347-A26349F3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4" y="1766316"/>
            <a:ext cx="4314190" cy="23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D11CBE-A13B-9A28-488F-CF91037E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89" y="2043558"/>
            <a:ext cx="2104442" cy="210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19F31-5FD6-0B95-8B91-E369178B3099}"/>
              </a:ext>
            </a:extLst>
          </p:cNvPr>
          <p:cNvSpPr txBox="1"/>
          <p:nvPr/>
        </p:nvSpPr>
        <p:spPr>
          <a:xfrm>
            <a:off x="390548" y="487601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http://</a:t>
            </a:r>
            <a:r>
              <a:rPr lang="pt-BR" err="1"/>
              <a:t>www.libpng.org</a:t>
            </a:r>
            <a:r>
              <a:rPr lang="pt-BR"/>
              <a:t>/pub/png/png-</a:t>
            </a:r>
            <a:r>
              <a:rPr lang="pt-BR" err="1"/>
              <a:t>textures.html</a:t>
            </a:r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78208-FE62-229F-70CC-A3FDA2F452C5}"/>
              </a:ext>
            </a:extLst>
          </p:cNvPr>
          <p:cNvSpPr txBox="1"/>
          <p:nvPr/>
        </p:nvSpPr>
        <p:spPr>
          <a:xfrm>
            <a:off x="4869688" y="4820773"/>
            <a:ext cx="4162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https://www.web3d.org/</a:t>
            </a:r>
            <a:r>
              <a:rPr lang="pt-BR" err="1"/>
              <a:t>documents</a:t>
            </a:r>
            <a:r>
              <a:rPr lang="pt-BR"/>
              <a:t>/</a:t>
            </a:r>
            <a:r>
              <a:rPr lang="pt-BR" err="1"/>
              <a:t>specifications</a:t>
            </a:r>
            <a:r>
              <a:rPr lang="pt-BR"/>
              <a:t>/19775-1/V3.3/Part01/</a:t>
            </a:r>
            <a:r>
              <a:rPr lang="pt-BR" err="1"/>
              <a:t>components</a:t>
            </a:r>
            <a:r>
              <a:rPr lang="pt-BR"/>
              <a:t>/</a:t>
            </a:r>
            <a:r>
              <a:rPr lang="pt-BR" err="1"/>
              <a:t>texturing.html</a:t>
            </a:r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5C0B86-5E44-5459-DF88-67CCFBBDE2E4}"/>
              </a:ext>
            </a:extLst>
          </p:cNvPr>
          <p:cNvCxnSpPr/>
          <p:nvPr/>
        </p:nvCxnSpPr>
        <p:spPr>
          <a:xfrm>
            <a:off x="1027225" y="2006982"/>
            <a:ext cx="255722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A85DA5-6173-73EC-2E2C-3F6594C5A211}"/>
              </a:ext>
            </a:extLst>
          </p:cNvPr>
          <p:cNvCxnSpPr>
            <a:cxnSpLocks/>
          </p:cNvCxnSpPr>
          <p:nvPr/>
        </p:nvCxnSpPr>
        <p:spPr>
          <a:xfrm>
            <a:off x="1045562" y="1997838"/>
            <a:ext cx="0" cy="24278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AD73E2-AF95-D437-F431-B213EC51BE20}"/>
              </a:ext>
            </a:extLst>
          </p:cNvPr>
          <p:cNvSpPr txBox="1"/>
          <p:nvPr/>
        </p:nvSpPr>
        <p:spPr>
          <a:xfrm>
            <a:off x="3236142" y="1699991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err="1"/>
              <a:t>x</a:t>
            </a:r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5537C-5C8C-C260-4D32-C818B935C9E6}"/>
              </a:ext>
            </a:extLst>
          </p:cNvPr>
          <p:cNvSpPr txBox="1"/>
          <p:nvPr/>
        </p:nvSpPr>
        <p:spPr>
          <a:xfrm>
            <a:off x="805357" y="4030686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2AC7D-7E5F-BF3B-61DF-376274A092C4}"/>
              </a:ext>
            </a:extLst>
          </p:cNvPr>
          <p:cNvSpPr txBox="1"/>
          <p:nvPr/>
        </p:nvSpPr>
        <p:spPr>
          <a:xfrm>
            <a:off x="5701998" y="4164086"/>
            <a:ext cx="2636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Em geral chamamos de </a:t>
            </a:r>
            <a:r>
              <a:rPr lang="pt-BR" i="1" err="1"/>
              <a:t>u</a:t>
            </a:r>
            <a:r>
              <a:rPr lang="pt-BR"/>
              <a:t> e </a:t>
            </a:r>
            <a:r>
              <a:rPr lang="pt-BR" i="1" err="1"/>
              <a:t>v</a:t>
            </a:r>
            <a:r>
              <a:rPr lang="pt-BR"/>
              <a:t>, mas no X3D temos </a:t>
            </a:r>
            <a:r>
              <a:rPr lang="pt-BR" i="1" err="1"/>
              <a:t>t</a:t>
            </a:r>
            <a:r>
              <a:rPr lang="pt-BR"/>
              <a:t> e </a:t>
            </a:r>
            <a:r>
              <a:rPr lang="pt-BR" i="1"/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31825400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</a:t>
            </a:r>
            <a:r>
              <a:rPr lang="pt-BR" sz="2333" err="1"/>
              <a:t>lpsoares@insper.edu.br</a:t>
            </a:r>
            <a:r>
              <a:rPr lang="pt-BR" sz="2333"/>
              <a:t>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</a:t>
            </a:r>
            <a:r>
              <a:rPr lang="pt-BR" sz="2333" err="1"/>
              <a:t>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13" y="1912001"/>
            <a:ext cx="5722165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Analogamente ao que fizemos para curvas, vamos relacionar cada par ordenado de números reais </a:t>
            </a:r>
            <a:r>
              <a:rPr lang="pt-BR" sz="2200" i="1"/>
              <a:t>(u,v)</a:t>
            </a:r>
            <a:r>
              <a:rPr lang="pt-BR" sz="2200"/>
              <a:t> a um ponto do espaço definido pela terna ordenada </a:t>
            </a:r>
            <a:r>
              <a:rPr lang="pt-BR" sz="2200" i="1"/>
              <a:t>(f(u,v), g(u,v), h(u,v))</a:t>
            </a:r>
            <a:r>
              <a:rPr lang="pt-BR" sz="2200"/>
              <a:t>. Com isso, estamos definindo uma </a:t>
            </a:r>
            <a:r>
              <a:rPr lang="pt-BR" sz="2200" b="1"/>
              <a:t>superfície parametrizada</a:t>
            </a:r>
            <a:r>
              <a:rPr lang="pt-BR" sz="2200"/>
              <a:t>, sendo </a:t>
            </a:r>
            <a:r>
              <a:rPr lang="pt-BR" sz="2200" i="1"/>
              <a:t>u </a:t>
            </a:r>
            <a:r>
              <a:rPr lang="pt-BR" sz="2200"/>
              <a:t>e</a:t>
            </a:r>
            <a:r>
              <a:rPr lang="pt-BR" sz="2200" i="1"/>
              <a:t> v</a:t>
            </a:r>
            <a:r>
              <a:rPr lang="pt-BR" sz="2200"/>
              <a:t> os parâmetros.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357900" y="17894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Tente imaginar como seria essa superfície.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751522"/>
            <a:ext cx="8428202" cy="9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1" y="2605700"/>
            <a:ext cx="6304274" cy="30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2013</Words>
  <Application>Microsoft Macintosh PowerPoint</Application>
  <PresentationFormat>On-screen Show (16:10)</PresentationFormat>
  <Paragraphs>384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Verdana</vt:lpstr>
      <vt:lpstr>Personalizar design</vt:lpstr>
      <vt:lpstr>PowerPoint Presentation</vt:lpstr>
      <vt:lpstr>Introdução teórica  Superfícies parametrizadas</vt:lpstr>
      <vt:lpstr>Superfícies parametrizadas</vt:lpstr>
      <vt:lpstr>Curva parametrizada</vt:lpstr>
      <vt:lpstr>Curva parametrizada</vt:lpstr>
      <vt:lpstr>Curva parametrizada</vt:lpstr>
      <vt:lpstr>Curva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Aplicando a teoria:  O mapeamento de texturas</vt:lpstr>
      <vt:lpstr>Texel</vt:lpstr>
      <vt:lpstr>O que é texturizar</vt:lpstr>
      <vt:lpstr>Amostrando Texturas (pontuais)</vt:lpstr>
      <vt:lpstr>Amostrando Texturas (pontuais)</vt:lpstr>
      <vt:lpstr>Taxa de Amostras na Tela x na Textura</vt:lpstr>
      <vt:lpstr>Taxa de Amostras na Tela x na Textura</vt:lpstr>
      <vt:lpstr>Taxa de Amostras na Tela x na Textura</vt:lpstr>
      <vt:lpstr>Taxa de Amostragem das Texturas</vt:lpstr>
      <vt:lpstr>Área do Pixel na Tela x Área do Texel</vt:lpstr>
      <vt:lpstr>Região (footprint) do Pixel na Textura</vt:lpstr>
      <vt:lpstr>Região (footprint) do Pixel na Textura</vt:lpstr>
      <vt:lpstr>Upscaling (Magnification)</vt:lpstr>
      <vt:lpstr>Filtro Bilinear</vt:lpstr>
      <vt:lpstr>Filtro Bilinear</vt:lpstr>
      <vt:lpstr>Filtro Bilinear</vt:lpstr>
      <vt:lpstr>Filtro Bilinear</vt:lpstr>
      <vt:lpstr>Filtro Bilinear</vt:lpstr>
      <vt:lpstr>Filtro Bilinear</vt:lpstr>
      <vt:lpstr>Ampliando Texturas – Caso mais simples </vt:lpstr>
      <vt:lpstr>Casos podem ficar complicados</vt:lpstr>
      <vt:lpstr>Superamostragem removerá os artefatos?</vt:lpstr>
      <vt:lpstr>Redução de texturas em vários níveis</vt:lpstr>
      <vt:lpstr>Mipmap (L. Williams 83)</vt:lpstr>
      <vt:lpstr>Mipmap (L. Williams 83)</vt:lpstr>
      <vt:lpstr>Buscando o Melhor Nível do MipMap</vt:lpstr>
      <vt:lpstr>Modelo do Palácio de Sponza</vt:lpstr>
      <vt:lpstr>Modelo do Palácio de Sponza</vt:lpstr>
      <vt:lpstr>Modelo do Palácio de Sponza</vt:lpstr>
      <vt:lpstr>Mipmap nível 0 – Resolução Máxima das Texturas</vt:lpstr>
      <vt:lpstr>Mipmap nível 2 – Sub-amostragem 4x4</vt:lpstr>
      <vt:lpstr>Mipmap nível 4 – Sub-amostragem 16x16</vt:lpstr>
      <vt:lpstr>Estimativa da Área do Pixel com Jacobiano</vt:lpstr>
      <vt:lpstr>Algumas dificuldades</vt:lpstr>
      <vt:lpstr>Calculando os níveis de Mipmaps</vt:lpstr>
      <vt:lpstr>Calculando os níveis de Mipmaps</vt:lpstr>
      <vt:lpstr>Calculando os níveis de Mipmaps</vt:lpstr>
      <vt:lpstr>Visualizando com os níveis de Mipmap</vt:lpstr>
      <vt:lpstr>Filtragem Trilinear</vt:lpstr>
      <vt:lpstr>Filtro Trilinear</vt:lpstr>
      <vt:lpstr>Visualizando níveis de Mipmap contínuos</vt:lpstr>
      <vt:lpstr>Custo da Filtragem Bilinear x Trilinear</vt:lpstr>
      <vt:lpstr>Color e TextureCoordinate </vt:lpstr>
      <vt:lpstr>ImageTexture</vt:lpstr>
      <vt:lpstr>Atenção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</cp:revision>
  <dcterms:modified xsi:type="dcterms:W3CDTF">2024-09-12T04:30:01Z</dcterms:modified>
</cp:coreProperties>
</file>